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4"/>
    <p:sldMasterId id="2147483769" r:id="rId5"/>
    <p:sldMasterId id="2147483772" r:id="rId6"/>
    <p:sldMasterId id="2147483794" r:id="rId7"/>
    <p:sldMasterId id="2147483803" r:id="rId8"/>
    <p:sldMasterId id="2147483811" r:id="rId9"/>
    <p:sldMasterId id="2147483780" r:id="rId10"/>
    <p:sldMasterId id="2147483822" r:id="rId11"/>
  </p:sldMasterIdLst>
  <p:notesMasterIdLst>
    <p:notesMasterId r:id="rId34"/>
  </p:notesMasterIdLst>
  <p:handoutMasterIdLst>
    <p:handoutMasterId r:id="rId35"/>
  </p:handoutMasterIdLst>
  <p:sldIdLst>
    <p:sldId id="264" r:id="rId12"/>
    <p:sldId id="273" r:id="rId13"/>
    <p:sldId id="269" r:id="rId14"/>
    <p:sldId id="274" r:id="rId15"/>
    <p:sldId id="272" r:id="rId16"/>
    <p:sldId id="278" r:id="rId17"/>
    <p:sldId id="295" r:id="rId18"/>
    <p:sldId id="279" r:id="rId19"/>
    <p:sldId id="280" r:id="rId20"/>
    <p:sldId id="281" r:id="rId21"/>
    <p:sldId id="283" r:id="rId22"/>
    <p:sldId id="284" r:id="rId23"/>
    <p:sldId id="285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77" r:id="rId32"/>
    <p:sldId id="287" r:id="rId33"/>
  </p:sldIdLst>
  <p:sldSz cx="9144000" cy="514826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orient="horz" pos="726">
          <p15:clr>
            <a:srgbClr val="A4A3A4"/>
          </p15:clr>
        </p15:guide>
        <p15:guide id="11" orient="horz" pos="436">
          <p15:clr>
            <a:srgbClr val="A4A3A4"/>
          </p15:clr>
        </p15:guide>
        <p15:guide id="12" orient="horz" pos="228">
          <p15:clr>
            <a:srgbClr val="A4A3A4"/>
          </p15:clr>
        </p15:guide>
        <p15:guide id="13" pos="2331">
          <p15:clr>
            <a:srgbClr val="A4A3A4"/>
          </p15:clr>
        </p15:guide>
        <p15:guide id="14" pos="726">
          <p15:clr>
            <a:srgbClr val="A4A3A4"/>
          </p15:clr>
        </p15:guide>
        <p15:guide id="15" pos="875">
          <p15:clr>
            <a:srgbClr val="A4A3A4"/>
          </p15:clr>
        </p15:guide>
        <p15:guide id="16" pos="1260">
          <p15:clr>
            <a:srgbClr val="A4A3A4"/>
          </p15:clr>
        </p15:guide>
        <p15:guide id="17" pos="1410">
          <p15:clr>
            <a:srgbClr val="A4A3A4"/>
          </p15:clr>
        </p15:guide>
        <p15:guide id="18" pos="1796">
          <p15:clr>
            <a:srgbClr val="A4A3A4"/>
          </p15:clr>
        </p15:guide>
        <p15:guide id="19" pos="1944">
          <p15:clr>
            <a:srgbClr val="A4A3A4"/>
          </p15:clr>
        </p15:guide>
        <p15:guide id="20" pos="2481">
          <p15:clr>
            <a:srgbClr val="A4A3A4"/>
          </p15:clr>
        </p15:guide>
        <p15:guide id="21" pos="2869">
          <p15:clr>
            <a:srgbClr val="A4A3A4"/>
          </p15:clr>
        </p15:guide>
        <p15:guide id="22" pos="3029">
          <p15:clr>
            <a:srgbClr val="A4A3A4"/>
          </p15:clr>
        </p15:guide>
        <p15:guide id="23" pos="3402">
          <p15:clr>
            <a:srgbClr val="A4A3A4"/>
          </p15:clr>
        </p15:guide>
        <p15:guide id="24" pos="3552">
          <p15:clr>
            <a:srgbClr val="A4A3A4"/>
          </p15:clr>
        </p15:guide>
        <p15:guide id="25" pos="3938">
          <p15:clr>
            <a:srgbClr val="A4A3A4"/>
          </p15:clr>
        </p15:guide>
        <p15:guide id="26" pos="4086">
          <p15:clr>
            <a:srgbClr val="A4A3A4"/>
          </p15:clr>
        </p15:guide>
        <p15:guide id="27" pos="4473">
          <p15:clr>
            <a:srgbClr val="A4A3A4"/>
          </p15:clr>
        </p15:guide>
        <p15:guide id="28" pos="4621">
          <p15:clr>
            <a:srgbClr val="A4A3A4"/>
          </p15:clr>
        </p15:guide>
        <p15:guide id="29" pos="5008">
          <p15:clr>
            <a:srgbClr val="A4A3A4"/>
          </p15:clr>
        </p15:guide>
        <p15:guide id="30" pos="5157">
          <p15:clr>
            <a:srgbClr val="A4A3A4"/>
          </p15:clr>
        </p15:guide>
        <p15:guide id="31" pos="5759">
          <p15:clr>
            <a:srgbClr val="A4A3A4"/>
          </p15:clr>
        </p15:guide>
        <p15:guide id="32" pos="4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5" autoAdjust="0"/>
    <p:restoredTop sz="86419" autoAdjust="0"/>
  </p:normalViewPr>
  <p:slideViewPr>
    <p:cSldViewPr snapToGrid="0">
      <p:cViewPr varScale="1">
        <p:scale>
          <a:sx n="149" d="100"/>
          <a:sy n="149" d="100"/>
        </p:scale>
        <p:origin x="174" y="108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orient="horz" pos="726"/>
        <p:guide orient="horz" pos="436"/>
        <p:guide orient="horz" pos="228"/>
        <p:guide pos="233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  <p:guide pos="48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3127"/>
        <p:guide pos="2141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solidFill>
                  <a:srgbClr val="414042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solidFill>
                <a:srgbClr val="4140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solidFill>
                  <a:srgbClr val="414042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solidFill>
                <a:srgbClr val="4140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12092"/>
            <a:ext cx="2133600" cy="274097"/>
          </a:xfrm>
          <a:prstGeom prst="rect">
            <a:avLst/>
          </a:prstGeom>
        </p:spPr>
        <p:txBody>
          <a:bodyPr lIns="68598" tIns="34299" rIns="68598" bIns="34299"/>
          <a:lstStyle>
            <a:lvl1pPr>
              <a:defRPr/>
            </a:lvl1pPr>
          </a:lstStyle>
          <a:p>
            <a:pPr>
              <a:defRPr/>
            </a:pPr>
            <a:fld id="{ADA37B53-A9E8-4163-A356-933C1B979580}" type="datetime1">
              <a:rPr lang="ru-RU">
                <a:solidFill>
                  <a:srgbClr val="568F1A"/>
                </a:solidFill>
              </a:rPr>
              <a:pPr>
                <a:defRPr/>
              </a:pPr>
              <a:t>25.10.2022</a:t>
            </a:fld>
            <a:endParaRPr lang="en-US" dirty="0">
              <a:solidFill>
                <a:srgbClr val="568F1A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12092"/>
            <a:ext cx="2895600" cy="274097"/>
          </a:xfrm>
          <a:prstGeom prst="rect">
            <a:avLst/>
          </a:prstGeom>
        </p:spPr>
        <p:txBody>
          <a:bodyPr lIns="68598" tIns="34299" rIns="68598" bIns="3429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8F1A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3763" y="4712092"/>
            <a:ext cx="442912" cy="274097"/>
          </a:xfrm>
          <a:prstGeom prst="rect">
            <a:avLst/>
          </a:prstGeom>
        </p:spPr>
        <p:txBody>
          <a:bodyPr lIns="68598" tIns="34299" rIns="68598" bIns="34299"/>
          <a:lstStyle>
            <a:lvl1pPr>
              <a:defRPr/>
            </a:lvl1pPr>
          </a:lstStyle>
          <a:p>
            <a:pPr>
              <a:defRPr/>
            </a:pPr>
            <a:fld id="{E3C59A34-27B2-4A7F-B946-A043F24C558A}" type="slidenum">
              <a:rPr lang="en-US">
                <a:solidFill>
                  <a:srgbClr val="568F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68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0266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12092"/>
            <a:ext cx="2133600" cy="274097"/>
          </a:xfrm>
          <a:prstGeom prst="rect">
            <a:avLst/>
          </a:prstGeom>
        </p:spPr>
        <p:txBody>
          <a:bodyPr lIns="68598" tIns="34299" rIns="68598" bIns="34299"/>
          <a:lstStyle>
            <a:lvl1pPr>
              <a:defRPr/>
            </a:lvl1pPr>
          </a:lstStyle>
          <a:p>
            <a:pPr>
              <a:defRPr/>
            </a:pPr>
            <a:fld id="{ADA37B53-A9E8-4163-A356-933C1B979580}" type="datetime1">
              <a:rPr lang="ru-RU">
                <a:solidFill>
                  <a:srgbClr val="568F1A"/>
                </a:solidFill>
              </a:rPr>
              <a:pPr>
                <a:defRPr/>
              </a:pPr>
              <a:t>25.10.2022</a:t>
            </a:fld>
            <a:endParaRPr lang="en-US" dirty="0">
              <a:solidFill>
                <a:srgbClr val="568F1A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12092"/>
            <a:ext cx="2895600" cy="274097"/>
          </a:xfrm>
          <a:prstGeom prst="rect">
            <a:avLst/>
          </a:prstGeom>
        </p:spPr>
        <p:txBody>
          <a:bodyPr lIns="68598" tIns="34299" rIns="68598" bIns="3429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8F1A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3763" y="4712092"/>
            <a:ext cx="442912" cy="274097"/>
          </a:xfrm>
          <a:prstGeom prst="rect">
            <a:avLst/>
          </a:prstGeom>
        </p:spPr>
        <p:txBody>
          <a:bodyPr lIns="68598" tIns="34299" rIns="68598" bIns="34299"/>
          <a:lstStyle>
            <a:lvl1pPr>
              <a:defRPr/>
            </a:lvl1pPr>
          </a:lstStyle>
          <a:p>
            <a:pPr>
              <a:defRPr/>
            </a:pPr>
            <a:fld id="{E3C59A34-27B2-4A7F-B946-A043F24C558A}" type="slidenum">
              <a:rPr lang="en-US">
                <a:solidFill>
                  <a:srgbClr val="568F1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68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0"/>
            <a:ext cx="9144000" cy="515111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76" y="361949"/>
            <a:ext cx="2234324" cy="8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20"/>
            <a:ext cx="9143999" cy="51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20"/>
            <a:ext cx="9143999" cy="51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26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4880" y="326571"/>
            <a:ext cx="104096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3.jpeg"/><Relationship Id="rId7" Type="http://schemas.microsoft.com/office/2007/relationships/hdphoto" Target="../media/hdphoto7.wdp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1514049"/>
            <a:ext cx="5711825" cy="1189037"/>
          </a:xfrm>
        </p:spPr>
        <p:txBody>
          <a:bodyPr/>
          <a:lstStyle/>
          <a:p>
            <a:r>
              <a:rPr lang="ru-RU" dirty="0"/>
              <a:t>Разработка новых детектирующих материалов для регистрации различных видов ионизирующих </a:t>
            </a:r>
            <a:r>
              <a:rPr lang="ru-RU" dirty="0" smtClean="0"/>
              <a:t>излучений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539749" y="3248478"/>
            <a:ext cx="5711825" cy="284683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Мосягина И.В., Ивкина О.В., Шарипова М.А., Чебышов С.Б.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Научно-техническая конференция </a:t>
            </a:r>
            <a:r>
              <a:rPr lang="ru-RU" dirty="0">
                <a:latin typeface="Arial" pitchFamily="34" charset="0"/>
                <a:cs typeface="Arial" pitchFamily="34" charset="0"/>
              </a:rPr>
              <a:t>«Ядерное приборостроение: история, современность, перспективы», г. Москва, АО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«СНИИП», 25-27 октября 2022 г.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xfrm>
            <a:off x="539749" y="4247348"/>
            <a:ext cx="5711825" cy="218486"/>
          </a:xfrm>
          <a:prstGeom prst="rect">
            <a:avLst/>
          </a:prstGeom>
        </p:spPr>
        <p:txBody>
          <a:bodyPr/>
          <a:lstStyle/>
          <a:p>
            <a:r>
              <a:rPr lang="ru-RU" b="0" dirty="0" smtClean="0"/>
              <a:t>Докладчик: Мосягина </a:t>
            </a:r>
            <a:r>
              <a:rPr lang="ru-RU" b="0" dirty="0"/>
              <a:t>Ирина </a:t>
            </a:r>
            <a:r>
              <a:rPr lang="ru-RU" b="0" dirty="0" smtClean="0"/>
              <a:t>Владимировна - </a:t>
            </a:r>
            <a:endParaRPr lang="ru-RU" b="0" dirty="0"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539749" y="4465834"/>
            <a:ext cx="5711825" cy="28468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Начальник лаборатории детекторов излучений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68" y="293915"/>
            <a:ext cx="2018212" cy="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15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176878" y="214824"/>
            <a:ext cx="6233547" cy="17971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u="sng" smtClean="0"/>
              <a:t>2. Метод </a:t>
            </a:r>
            <a:r>
              <a:rPr lang="ru-RU" sz="2000" b="1" u="sng" dirty="0" smtClean="0"/>
              <a:t>полива на подложку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smtClean="0"/>
              <a:t>+ широкая вариативность полимерной матрицы, люминесцентных допантов, в т.ч. нерастворимых;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smtClean="0"/>
              <a:t>+ толщина получаемой пленки от 50 до 1500 мкм;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smtClean="0"/>
              <a:t>+ быстрота изготовления (24 ч).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139543" y="929158"/>
            <a:ext cx="3004457" cy="2546866"/>
            <a:chOff x="8925574" y="3636101"/>
            <a:chExt cx="3004457" cy="254686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3982" y="3636101"/>
              <a:ext cx="2778034" cy="20835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8925574" y="5721302"/>
              <a:ext cx="3004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Образцы СЦ-пленок, полученных методом полива</a:t>
              </a:r>
              <a:endPara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636820"/>
              </p:ext>
            </p:extLst>
          </p:nvPr>
        </p:nvGraphicFramePr>
        <p:xfrm>
          <a:off x="201658" y="2240279"/>
          <a:ext cx="5423926" cy="1389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6901"/>
                <a:gridCol w="286702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Полимерная матрица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Люминофор, концентрация масс.%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Поликарбонат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ZnS:Ag</a:t>
                      </a:r>
                      <a:r>
                        <a:rPr lang="ru-RU" sz="1200" dirty="0">
                          <a:effectLst/>
                        </a:rPr>
                        <a:t>, 73%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Полистирол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ZnS:Ag, 73%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Полистирол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Sr3(PO4)2:Eu</a:t>
                      </a:r>
                      <a:r>
                        <a:rPr lang="ru-RU" sz="1200" dirty="0" smtClean="0">
                          <a:effectLst/>
                        </a:rPr>
                        <a:t>, </a:t>
                      </a:r>
                      <a:r>
                        <a:rPr lang="ru-RU" sz="1200" dirty="0">
                          <a:effectLst/>
                        </a:rPr>
                        <a:t>73%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Полистирол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Антрацен, 30%</a:t>
                      </a:r>
                      <a:endParaRPr lang="ru-RU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Полистирол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PBD 2% + POPOP 0,02%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Полистирол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PBD 2% + </a:t>
                      </a:r>
                      <a:r>
                        <a:rPr lang="ru-RU" sz="1200" dirty="0" err="1">
                          <a:effectLst/>
                        </a:rPr>
                        <a:t>ZnS:Ag</a:t>
                      </a:r>
                      <a:r>
                        <a:rPr lang="ru-RU" sz="1200" dirty="0">
                          <a:effectLst/>
                        </a:rPr>
                        <a:t>, 73%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892" y="3580891"/>
            <a:ext cx="1526093" cy="868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292" y="3823856"/>
            <a:ext cx="1365642" cy="1024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658" y="1963280"/>
            <a:ext cx="5216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/>
              <a:t>Перечень </a:t>
            </a:r>
            <a:r>
              <a:rPr lang="el-GR" sz="1200" i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β</a:t>
            </a:r>
            <a:r>
              <a:rPr lang="ru-RU" sz="1200" i="1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-детектирующих пленок, исследования которых проведены</a:t>
            </a:r>
            <a:endParaRPr lang="ru-RU" sz="12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59A34-27B2-4A7F-B946-A043F24C558A}" type="slidenum">
              <a:rPr lang="en-US" smtClean="0">
                <a:solidFill>
                  <a:srgbClr val="568F1A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568F1A"/>
              </a:solidFill>
            </a:endParaRPr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168537" y="28091"/>
            <a:ext cx="6306095" cy="767473"/>
          </a:xfrm>
          <a:prstGeom prst="rect">
            <a:avLst/>
          </a:prstGeom>
        </p:spPr>
        <p:txBody>
          <a:bodyPr lIns="68598" tIns="34299" rIns="68598" bIns="34299" anchor="ctr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7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chemeClr val="accent2"/>
                </a:solidFill>
              </a:rPr>
              <a:t>Спектры излучения образцов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938" y="550194"/>
            <a:ext cx="6221186" cy="238545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</a:t>
            </a:r>
            <a:r>
              <a:rPr lang="ru-RU" sz="11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1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время набора 100 с, напряжение 800 В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499" y="2663567"/>
            <a:ext cx="2985792" cy="20776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algn="ctr"/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образца «Поликарбонат + 73 </a:t>
            </a:r>
            <a:r>
              <a:rPr lang="ru-RU" sz="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.% </a:t>
            </a:r>
            <a:r>
              <a:rPr lang="en-US" sz="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ZnS:Ag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2173" y="2655933"/>
            <a:ext cx="3110877" cy="20776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образца «Полистирол + 73мас.%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Sr3(PO4)2:Eu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722" y="4805659"/>
            <a:ext cx="3241862" cy="20776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образца «Полистирол +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PBD 2% + POPOP 0,02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5615" y="4764077"/>
            <a:ext cx="3097253" cy="20776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 «Полистирол + 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PBD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2% + </a:t>
            </a:r>
            <a:r>
              <a:rPr lang="en-US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ZnS:Ag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73</a:t>
            </a:r>
            <a:r>
              <a:rPr lang="en-US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46" y="807599"/>
            <a:ext cx="2860498" cy="1868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481" y="788739"/>
            <a:ext cx="3014754" cy="18748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45" y="2871334"/>
            <a:ext cx="2980427" cy="19473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615" y="2863700"/>
            <a:ext cx="2922486" cy="19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9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59A34-27B2-4A7F-B946-A043F24C558A}" type="slidenum">
              <a:rPr lang="en-US" smtClean="0">
                <a:solidFill>
                  <a:srgbClr val="568F1A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568F1A"/>
              </a:solidFill>
            </a:endParaRPr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159198" y="0"/>
            <a:ext cx="6306095" cy="767473"/>
          </a:xfrm>
          <a:prstGeom prst="rect">
            <a:avLst/>
          </a:prstGeom>
        </p:spPr>
        <p:txBody>
          <a:bodyPr lIns="68598" tIns="34299" rIns="68598" bIns="34299" anchor="ctr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7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chemeClr val="accent2"/>
                </a:solidFill>
              </a:rPr>
              <a:t>Наша пленка – аналог </a:t>
            </a:r>
            <a:r>
              <a:rPr lang="en-US" sz="2400" b="1" dirty="0" smtClean="0">
                <a:solidFill>
                  <a:schemeClr val="accent2"/>
                </a:solidFill>
              </a:rPr>
              <a:t>Saint-Gobain</a:t>
            </a:r>
            <a:r>
              <a:rPr lang="ru-RU" sz="2400" b="1" dirty="0" smtClean="0">
                <a:solidFill>
                  <a:schemeClr val="accent2"/>
                </a:solidFill>
              </a:rPr>
              <a:t>?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8" t="55030" r="4572"/>
          <a:stretch/>
        </p:blipFill>
        <p:spPr>
          <a:xfrm>
            <a:off x="4437718" y="2759205"/>
            <a:ext cx="3459373" cy="20899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74" t="16977" r="1989" b="16180"/>
          <a:stretch/>
        </p:blipFill>
        <p:spPr>
          <a:xfrm>
            <a:off x="3232638" y="821845"/>
            <a:ext cx="1843088" cy="1063817"/>
          </a:xfrm>
          <a:prstGeom prst="rect">
            <a:avLst/>
          </a:prstGeom>
        </p:spPr>
      </p:pic>
      <p:sp>
        <p:nvSpPr>
          <p:cNvPr id="16" name="TextBox 3"/>
          <p:cNvSpPr txBox="1"/>
          <p:nvPr/>
        </p:nvSpPr>
        <p:spPr>
          <a:xfrm>
            <a:off x="3628792" y="1915850"/>
            <a:ext cx="907977" cy="19237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68598" tIns="34299" rIns="68598" bIns="34299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толщина 250 мкм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84" y="2759205"/>
            <a:ext cx="3003511" cy="1962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275"/>
          <a:stretch/>
        </p:blipFill>
        <p:spPr>
          <a:xfrm>
            <a:off x="4916538" y="54372"/>
            <a:ext cx="3818681" cy="2589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99" y="1074127"/>
            <a:ext cx="3043016" cy="127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05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59A34-27B2-4A7F-B946-A043F24C558A}" type="slidenum">
              <a:rPr lang="en-US" smtClean="0">
                <a:solidFill>
                  <a:srgbClr val="568F1A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568F1A"/>
              </a:solidFill>
            </a:endParaRPr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120831" y="147366"/>
            <a:ext cx="6635790" cy="767473"/>
          </a:xfrm>
          <a:prstGeom prst="rect">
            <a:avLst/>
          </a:prstGeom>
        </p:spPr>
        <p:txBody>
          <a:bodyPr lIns="68598" tIns="34299" rIns="68598" bIns="34299" anchor="ctr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7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chemeClr val="accent2"/>
                </a:solidFill>
              </a:rPr>
              <a:t>Исследования пленки УДББ-05, </a:t>
            </a:r>
            <a:r>
              <a:rPr lang="el-GR" sz="2400" b="1" dirty="0" smtClean="0">
                <a:solidFill>
                  <a:schemeClr val="accent2"/>
                </a:solidFill>
              </a:rPr>
              <a:t>α</a:t>
            </a:r>
            <a:r>
              <a:rPr lang="ru-RU" sz="2400" b="1" dirty="0" smtClean="0">
                <a:solidFill>
                  <a:schemeClr val="accent2"/>
                </a:solidFill>
              </a:rPr>
              <a:t>, </a:t>
            </a:r>
            <a:r>
              <a:rPr lang="el-GR" sz="2400" b="1" dirty="0" smtClean="0">
                <a:solidFill>
                  <a:schemeClr val="accent2"/>
                </a:solidFill>
              </a:rPr>
              <a:t>β</a:t>
            </a:r>
            <a:r>
              <a:rPr lang="ru-RU" sz="2400" b="1" dirty="0" smtClean="0">
                <a:solidFill>
                  <a:schemeClr val="accent2"/>
                </a:solidFill>
              </a:rPr>
              <a:t>- спектры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6" y="713987"/>
            <a:ext cx="6492130" cy="4177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76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66" y="2298615"/>
            <a:ext cx="7160570" cy="1012910"/>
          </a:xfrm>
        </p:spPr>
        <p:txBody>
          <a:bodyPr/>
          <a:lstStyle/>
          <a:p>
            <a:r>
              <a:rPr lang="ru-RU" smtClean="0"/>
              <a:t>Термолюминесцентные детекторы АО </a:t>
            </a:r>
            <a:r>
              <a:rPr lang="ru-RU" dirty="0" smtClean="0"/>
              <a:t>«СНИИП»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mtClean="0"/>
              <a:t>1.3.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549375" y="345172"/>
            <a:ext cx="6561138" cy="330200"/>
          </a:xfrm>
        </p:spPr>
        <p:txBody>
          <a:bodyPr/>
          <a:lstStyle/>
          <a:p>
            <a:r>
              <a:rPr lang="ru-RU" smtClean="0"/>
              <a:t>Технологии партнеров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0947" y="681777"/>
            <a:ext cx="764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spcBef>
                <a:spcPct val="0"/>
              </a:spcBef>
            </a:pPr>
            <a:r>
              <a:rPr lang="ru-RU" sz="120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Среди отечественных технологий синтеза термолюминофоров особое место занимают монокристаллические материалы, получаемые в подавляющем большинстве методом Чохральского.</a:t>
            </a:r>
            <a:endParaRPr lang="ru-RU">
              <a:solidFill>
                <a:srgbClr val="41404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2555" y="1248390"/>
            <a:ext cx="2414016" cy="335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9447" y="1129849"/>
            <a:ext cx="617460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Кристалл создается локальным переохлаждением поверхности расплава в месте контакта с затравочным кристаллом или теплоотводящим металлическим стержнем, а сам кристалл по мере роста равномерно перемещается (вытягивается) вверх.</a:t>
            </a:r>
          </a:p>
          <a:p>
            <a:pPr lvl="0" algn="just"/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Скорость вытягивания зависит от физико- химических характеристик кристаллизуемого вещества и от диаметра кристалла (чаще всего составляет от 1 до 80 мм/час). Верхний предел скорости роста лимитируется максимально допустимой интенсивностью отвода теплоты через кристалл в окружающее пространство.</a:t>
            </a:r>
          </a:p>
          <a:p>
            <a:pPr lvl="0" algn="just"/>
            <a:r>
              <a:rPr lang="ru-RU" sz="12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Достоинства метода</a:t>
            </a:r>
          </a:p>
          <a:p>
            <a:pPr lvl="0" algn="just"/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1) отсутствие непосредственного контакта кристалла со стенками тигля, что позволяет получать ненапряженные образцы;</a:t>
            </a:r>
          </a:p>
          <a:p>
            <a:pPr lvl="0" algn="just"/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2) при необходимости возможно извлечение кристалла на любом этапе выращивания;</a:t>
            </a:r>
          </a:p>
          <a:p>
            <a:pPr lvl="0" algn="just"/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3) возможность управления геометрической формой кристалла при изменении температуры расплава и скорости вытягивания. Последний прием используется для получения </a:t>
            </a:r>
            <a:r>
              <a:rPr lang="ru-RU" sz="1200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малодислокационных</a:t>
            </a:r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200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бездислокационных</a:t>
            </a:r>
            <a:r>
              <a:rPr lang="ru-RU" sz="12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кристаллов.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0947" y="681777"/>
            <a:ext cx="72356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spcBef>
                <a:spcPct val="0"/>
              </a:spcBef>
            </a:pPr>
            <a:r>
              <a:rPr lang="ru-RU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Недостатки метода </a:t>
            </a:r>
            <a:r>
              <a:rPr lang="ru-RU" sz="14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Чохральского</a:t>
            </a:r>
            <a:r>
              <a:rPr lang="ru-RU" sz="14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и последующего изготовления ТЛД из монокристалла:</a:t>
            </a:r>
          </a:p>
          <a:p>
            <a:pPr indent="180000" algn="just">
              <a:spcBef>
                <a:spcPct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rPr>
              <a:t>химическая неоднородность выращиваемых кристаллов- монотонным изменением их состава вдоль направления роста;</a:t>
            </a:r>
          </a:p>
          <a:p>
            <a:pPr indent="180000" algn="just">
              <a:spcBef>
                <a:spcPct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rPr>
              <a:t>риск загрязнения расплава примесями из разогреваемого контейнера;</a:t>
            </a:r>
          </a:p>
          <a:p>
            <a:pPr indent="180000" algn="just">
              <a:spcBef>
                <a:spcPct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rPr>
              <a:t>необходимость сортировки получаемых ТЛД по партиям в соответствии с полученным составом;</a:t>
            </a:r>
          </a:p>
          <a:p>
            <a:pPr indent="180000" algn="just">
              <a:spcBef>
                <a:spcPct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rPr>
              <a:t>большой технологический отход в процессе «скалывания» ТЛД из монокристалла;</a:t>
            </a:r>
          </a:p>
          <a:p>
            <a:pPr indent="180000" algn="just">
              <a:spcBef>
                <a:spcPct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414042"/>
                </a:solidFill>
                <a:latin typeface="Arial" pitchFamily="34" charset="0"/>
                <a:cs typeface="Arial" pitchFamily="34" charset="0"/>
              </a:rPr>
              <a:t>длительность процесса изготовления монокристалла и ТЛД.</a:t>
            </a:r>
            <a:endParaRPr lang="ru-RU" sz="1400" dirty="0">
              <a:solidFill>
                <a:srgbClr val="41404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3384" y="2538579"/>
            <a:ext cx="3230676" cy="237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697" y="287141"/>
            <a:ext cx="7647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spcBef>
                <a:spcPct val="0"/>
              </a:spcBef>
            </a:pPr>
            <a:r>
              <a:rPr lang="ru-RU" sz="200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Технологии АО «СНИИП»</a:t>
            </a:r>
            <a:endParaRPr lang="ru-RU" sz="2000">
              <a:solidFill>
                <a:srgbClr val="41404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594" y="709049"/>
            <a:ext cx="7647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spcBef>
                <a:spcPct val="0"/>
              </a:spcBef>
            </a:pPr>
            <a:r>
              <a:rPr lang="ru-RU" sz="1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В АО «СНИИП» с 2018 года разработаны несколько собственных технологий синтеза порошковых (мелкокристаллических) </a:t>
            </a:r>
            <a:r>
              <a:rPr lang="ru-RU" sz="14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термолюминофоров</a:t>
            </a:r>
            <a:r>
              <a:rPr lang="ru-RU" sz="1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в частности: 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</a:t>
            </a:r>
            <a:r>
              <a:rPr lang="en-US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:Dy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aseline="30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Mg,Ti</a:t>
            </a:r>
            <a:r>
              <a:rPr lang="en-US" sz="1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Для изготовления ТЛД из порошковых </a:t>
            </a:r>
            <a:r>
              <a:rPr lang="ru-RU" sz="14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термолюминофоров</a:t>
            </a:r>
            <a:r>
              <a:rPr lang="ru-RU" sz="1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разработана импрегнационная технология, оформление патента ведется в настоящее время.</a:t>
            </a:r>
            <a:endParaRPr lang="ru-RU" sz="1400" dirty="0">
              <a:solidFill>
                <a:srgbClr val="41404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35620"/>
              </p:ext>
            </p:extLst>
          </p:nvPr>
        </p:nvGraphicFramePr>
        <p:xfrm>
          <a:off x="231742" y="1814481"/>
          <a:ext cx="7843759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950"/>
                <a:gridCol w="3309926"/>
                <a:gridCol w="2118911"/>
                <a:gridCol w="1801972"/>
              </a:tblGrid>
              <a:tr h="358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ТЛД,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ТЛД из люминофора ЗАО «НПФ «Люминофор»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Партия ТЛД из люминофора АО «СНИИП»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Однородность партии, %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Собственный фон, мГр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9,75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Линейность, %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вариации, %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Фединг, отн.ед.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Воздействие света (сутки) на показания (фон) детектора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Воздействие света (семь суток) на чувствительность детектора,отн.ед.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3" descr="C:\Users\ivmosyagina\Documents\Фото работа\WP_20181001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081" y="3275715"/>
            <a:ext cx="2109774" cy="118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109" y="4225834"/>
            <a:ext cx="6215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ТЛД состава 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</a:t>
            </a:r>
            <a:r>
              <a:rPr lang="en-US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:Dy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прошли весь комплекс испытаний и </a:t>
            </a:r>
          </a:p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 к поставкам на объекты МО РФ.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5714" y="266287"/>
            <a:ext cx="7647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just">
              <a:spcBef>
                <a:spcPct val="0"/>
              </a:spcBef>
            </a:pPr>
            <a:r>
              <a:rPr lang="ru-RU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Отдельной технологической проблемой стала разработка эффективной технологии синтеза термолюминофора для регистрации тепловых нейтронов </a:t>
            </a:r>
            <a:r>
              <a:rPr lang="ru-RU" baseline="30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</a:t>
            </a:r>
            <a:r>
              <a:rPr lang="ru-RU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Mg,Ti</a:t>
            </a:r>
            <a:r>
              <a:rPr lang="ru-RU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Совсем недавно нам удалось добиться успеха, выполнены первые сравнительные с монокристаллическими образцами и исследования. Кроме того, апробирован метод горячего прессования для изготовления указанных ТЛД (исключается использование подложки).</a:t>
            </a:r>
            <a:endParaRPr lang="ru-RU" sz="1400">
              <a:solidFill>
                <a:srgbClr val="41404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71" y="2093879"/>
            <a:ext cx="2551979" cy="191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479" y="3593656"/>
            <a:ext cx="1508616" cy="126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23657" y="2119826"/>
            <a:ext cx="1937505" cy="186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38" y="2093879"/>
            <a:ext cx="2551979" cy="191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06" y="182879"/>
            <a:ext cx="6790407" cy="444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003013" y="1608106"/>
            <a:ext cx="2140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Поглощенная доза по тепловым нейтронам </a:t>
            </a:r>
          </a:p>
          <a:p>
            <a:r>
              <a:rPr lang="ru-RU" dirty="0" smtClean="0"/>
              <a:t>164 </a:t>
            </a:r>
            <a:r>
              <a:rPr lang="ru-RU" dirty="0" err="1" smtClean="0"/>
              <a:t>мкГр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39750" y="952766"/>
            <a:ext cx="3949123" cy="2340353"/>
          </a:xfrm>
        </p:spPr>
        <p:txBody>
          <a:bodyPr/>
          <a:lstStyle/>
          <a:p>
            <a:pPr lvl="0" algn="just">
              <a:spcBef>
                <a:spcPct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     С середины 2018 года в АО «СНИИП» активно проводятся работы по восстановлению утраченных химических технологий и разработке новых технологических процессов по синтезу и изготовлению различных детекторов ионизирующих излучений.</a:t>
            </a:r>
          </a:p>
          <a:p>
            <a:pPr lvl="0" algn="just">
              <a:spcBef>
                <a:spcPct val="0"/>
              </a:spcBef>
            </a:pP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</a:rPr>
              <a:t>    Основные направления работ по </a:t>
            </a:r>
            <a:r>
              <a:rPr lang="ru-RU" dirty="0" err="1" smtClean="0">
                <a:solidFill>
                  <a:sysClr val="windowText" lastClr="000000"/>
                </a:solidFill>
              </a:rPr>
              <a:t>импортозамещению</a:t>
            </a:r>
            <a:r>
              <a:rPr lang="ru-RU" dirty="0" smtClean="0">
                <a:solidFill>
                  <a:sysClr val="windowText" lastClr="000000"/>
                </a:solidFill>
              </a:rPr>
              <a:t>, проводимые в нашей лаборатории:</a:t>
            </a:r>
          </a:p>
          <a:p>
            <a:pPr marL="171450" lvl="0" indent="-171450" algn="just">
              <a:spcBef>
                <a:spcPct val="0"/>
              </a:spcBef>
              <a:buFontTx/>
              <a:buChar char="-"/>
            </a:pPr>
            <a:r>
              <a:rPr lang="ru-RU" dirty="0" smtClean="0">
                <a:solidFill>
                  <a:sysClr val="windowText" lastClr="000000"/>
                </a:solidFill>
              </a:rPr>
              <a:t>полимерные (пластиковые) сцинтилляторы;</a:t>
            </a:r>
          </a:p>
          <a:p>
            <a:pPr marL="171450" lvl="0" indent="-171450" algn="just">
              <a:spcBef>
                <a:spcPct val="0"/>
              </a:spcBef>
              <a:buFontTx/>
              <a:buChar char="-"/>
            </a:pPr>
            <a:r>
              <a:rPr lang="ru-RU" dirty="0" smtClean="0">
                <a:solidFill>
                  <a:sysClr val="windowText" lastClr="000000"/>
                </a:solidFill>
              </a:rPr>
              <a:t>сцинтилляционные пленочные детекторы;</a:t>
            </a:r>
          </a:p>
          <a:p>
            <a:pPr marL="171450" lvl="0" indent="-171450" algn="just">
              <a:spcBef>
                <a:spcPct val="0"/>
              </a:spcBef>
              <a:buFontTx/>
              <a:buChar char="-"/>
            </a:pPr>
            <a:r>
              <a:rPr lang="ru-RU" dirty="0" smtClean="0">
                <a:solidFill>
                  <a:sysClr val="windowText" lastClr="000000"/>
                </a:solidFill>
              </a:rPr>
              <a:t>термолюминесцентные детекторы;</a:t>
            </a:r>
          </a:p>
          <a:p>
            <a:pPr marL="171450" lvl="0" indent="-171450" algn="just">
              <a:spcBef>
                <a:spcPct val="0"/>
              </a:spcBef>
              <a:buFontTx/>
              <a:buChar char="-"/>
            </a:pPr>
            <a:r>
              <a:rPr lang="ru-RU" dirty="0" smtClean="0">
                <a:solidFill>
                  <a:sysClr val="windowText" lastClr="000000"/>
                </a:solidFill>
              </a:rPr>
              <a:t>жидкие сцинтилляционные составы.</a:t>
            </a:r>
          </a:p>
          <a:p>
            <a:pPr lvl="0" algn="just">
              <a:spcBef>
                <a:spcPct val="0"/>
              </a:spcBef>
            </a:pPr>
            <a:endParaRPr lang="ru-RU" dirty="0" smtClean="0">
              <a:solidFill>
                <a:sysClr val="windowText" lastClr="000000"/>
              </a:solidFill>
            </a:endParaRPr>
          </a:p>
          <a:p>
            <a:pPr lvl="0" algn="just">
              <a:spcBef>
                <a:spcPct val="0"/>
              </a:spcBef>
            </a:pPr>
            <a:endParaRPr lang="ru-RU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744" y="914513"/>
            <a:ext cx="1553648" cy="13670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241" y="914513"/>
            <a:ext cx="1818112" cy="146872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094241" y="2975143"/>
            <a:ext cx="1651553" cy="1457776"/>
            <a:chOff x="6401567" y="641416"/>
            <a:chExt cx="2658614" cy="211793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1567" y="641416"/>
              <a:ext cx="2658614" cy="189901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6521" y="2337418"/>
              <a:ext cx="1295400" cy="421932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176" y="2235308"/>
            <a:ext cx="644241" cy="347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401" y="4209252"/>
            <a:ext cx="1085265" cy="6744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59" y="2411154"/>
            <a:ext cx="1923220" cy="1299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5512" y="2183541"/>
            <a:ext cx="746031" cy="3993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t="10433" r="18958" b="16037"/>
          <a:stretch/>
        </p:blipFill>
        <p:spPr>
          <a:xfrm>
            <a:off x="2766540" y="3109278"/>
            <a:ext cx="1401897" cy="13236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463" y="4432919"/>
            <a:ext cx="2007843" cy="2357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6919" y="3071942"/>
            <a:ext cx="1374253" cy="1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250" y="190368"/>
            <a:ext cx="82969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В лаборатории проведены теоретические расчеты и технологические опыты по синтезу гадолиний-содержащий </a:t>
            </a:r>
            <a:r>
              <a:rPr lang="ru-RU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термолюминофоров</a:t>
            </a:r>
            <a:r>
              <a:rPr lang="ru-RU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для регистрации нейтронов</a:t>
            </a:r>
          </a:p>
          <a:p>
            <a:endParaRPr lang="ru-RU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155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156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156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γ(7,9 МэВ) +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конв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электроны(39-199 кэВ);</a:t>
            </a:r>
            <a:r>
              <a:rPr lang="el-GR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σ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тепл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.)= 61 000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барн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157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158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158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γ(8,5 МэВ) +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конв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электроны(29-182 кэВ); </a:t>
            </a:r>
            <a:r>
              <a:rPr lang="el-GR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тепл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.)= 255 000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барн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В частности: 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</a:t>
            </a:r>
            <a:r>
              <a:rPr lang="en-US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:Dy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667" y="1881005"/>
            <a:ext cx="4913025" cy="296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6250" y="2375582"/>
            <a:ext cx="2140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Поглощенная доза по тепловым нейтронам </a:t>
            </a:r>
          </a:p>
          <a:p>
            <a:r>
              <a:rPr lang="ru-RU" dirty="0" smtClean="0"/>
              <a:t>164 </a:t>
            </a:r>
            <a:r>
              <a:rPr lang="ru-RU" dirty="0" err="1" smtClean="0"/>
              <a:t>мкГр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25.10.2022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Тел.: +7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(499) 968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6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0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6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, доб.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4644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 smtClean="0"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IrVMosyagina@sniip.ru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www.sniip.ru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Мосягина Ирина Владимировна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Начальник лаборатории детекторов излучений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2140" y="836044"/>
            <a:ext cx="1298064" cy="1275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3427" y="836044"/>
            <a:ext cx="1259697" cy="1275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45023" y="833656"/>
            <a:ext cx="1167579" cy="1285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674" y="2340073"/>
            <a:ext cx="1246910" cy="1342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711" y="2372046"/>
            <a:ext cx="1163782" cy="13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2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59A34-27B2-4A7F-B946-A043F24C558A}" type="slidenum">
              <a:rPr lang="en-US" smtClean="0">
                <a:solidFill>
                  <a:srgbClr val="568F1A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568F1A"/>
              </a:solidFill>
            </a:endParaRPr>
          </a:p>
        </p:txBody>
      </p:sp>
      <p:sp>
        <p:nvSpPr>
          <p:cNvPr id="3" name="Заголовок 6"/>
          <p:cNvSpPr txBox="1">
            <a:spLocks/>
          </p:cNvSpPr>
          <p:nvPr/>
        </p:nvSpPr>
        <p:spPr>
          <a:xfrm>
            <a:off x="120831" y="147366"/>
            <a:ext cx="6306095" cy="767473"/>
          </a:xfrm>
          <a:prstGeom prst="rect">
            <a:avLst/>
          </a:prstGeom>
        </p:spPr>
        <p:txBody>
          <a:bodyPr lIns="68598" tIns="34299" rIns="68598" bIns="34299" anchor="ctr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7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err="1" smtClean="0">
                <a:solidFill>
                  <a:schemeClr val="bg1"/>
                </a:solidFill>
              </a:rPr>
              <a:t>Справочно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68708"/>
              </p:ext>
            </p:extLst>
          </p:nvPr>
        </p:nvGraphicFramePr>
        <p:xfrm>
          <a:off x="341906" y="1041258"/>
          <a:ext cx="5790537" cy="3696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179"/>
                <a:gridCol w="1930179"/>
                <a:gridCol w="1930179"/>
              </a:tblGrid>
              <a:tr h="3889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ИИИ</a:t>
                      </a:r>
                      <a:endParaRPr lang="ru-RU" sz="1100" dirty="0"/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Активность, Бк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Энергии</a:t>
                      </a:r>
                      <a:r>
                        <a:rPr lang="ru-RU" sz="1100" baseline="0" dirty="0" smtClean="0"/>
                        <a:t> фотонов, МэВ</a:t>
                      </a:r>
                      <a:endParaRPr lang="ru-RU" sz="1100" dirty="0" smtClean="0"/>
                    </a:p>
                    <a:p>
                      <a:pPr algn="ctr"/>
                      <a:endParaRPr lang="ru-RU" sz="1100" dirty="0"/>
                    </a:p>
                  </a:txBody>
                  <a:tcPr marL="68580" marR="68580" marT="34322" marB="34322"/>
                </a:tc>
              </a:tr>
              <a:tr h="54914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Цезий-137,</a:t>
                      </a:r>
                      <a:r>
                        <a:rPr lang="ru-RU" sz="1100" baseline="0" dirty="0" smtClean="0"/>
                        <a:t> </a:t>
                      </a:r>
                    </a:p>
                    <a:p>
                      <a:r>
                        <a:rPr lang="ru-RU" sz="1100" baseline="30000" dirty="0" smtClean="0"/>
                        <a:t>137</a:t>
                      </a:r>
                      <a:r>
                        <a:rPr lang="en-US" sz="1100" baseline="0" dirty="0" smtClean="0"/>
                        <a:t>Cs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зав.№ 6242020</a:t>
                      </a:r>
                      <a:endParaRPr lang="ru-RU" sz="8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1,8·10</a:t>
                      </a:r>
                      <a:r>
                        <a:rPr lang="ru-RU" sz="1100" baseline="300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β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=1,176 (5 %)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β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=0,514 (95 %)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=0,662 (85 %)</a:t>
                      </a:r>
                    </a:p>
                  </a:txBody>
                  <a:tcPr marL="68580" marR="68580" marT="34322" marB="34322"/>
                </a:tc>
              </a:tr>
              <a:tr h="54914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Стронций-90+Иттрий-90</a:t>
                      </a:r>
                    </a:p>
                    <a:p>
                      <a:r>
                        <a:rPr lang="ru-RU" sz="1100" baseline="30000" dirty="0" smtClean="0"/>
                        <a:t>90</a:t>
                      </a:r>
                      <a:r>
                        <a:rPr lang="en-US" sz="1100" dirty="0" smtClean="0"/>
                        <a:t>Sr+</a:t>
                      </a:r>
                      <a:r>
                        <a:rPr lang="en-US" sz="1100" strike="noStrike" baseline="30000" dirty="0" smtClean="0"/>
                        <a:t>90</a:t>
                      </a:r>
                      <a:r>
                        <a:rPr lang="en-US" sz="1100" dirty="0" smtClean="0"/>
                        <a:t>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зав.№ 74041/20/1072</a:t>
                      </a:r>
                      <a:endParaRPr lang="ru-RU" sz="8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1,512·10</a:t>
                      </a:r>
                      <a:r>
                        <a:rPr lang="ru-RU" sz="1100" baseline="300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β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=0,546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β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=2,27</a:t>
                      </a:r>
                    </a:p>
                  </a:txBody>
                  <a:tcPr marL="68580" marR="68580" marT="34322" marB="34322"/>
                </a:tc>
              </a:tr>
              <a:tr h="118982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Плутоний-239</a:t>
                      </a:r>
                    </a:p>
                    <a:p>
                      <a:r>
                        <a:rPr lang="ru-RU" sz="1100" baseline="30000" dirty="0" smtClean="0"/>
                        <a:t>239</a:t>
                      </a:r>
                      <a:r>
                        <a:rPr lang="en-US" sz="1100" dirty="0" smtClean="0"/>
                        <a:t>Pu</a:t>
                      </a:r>
                    </a:p>
                    <a:p>
                      <a:r>
                        <a:rPr lang="ru-RU" sz="1100" dirty="0" smtClean="0"/>
                        <a:t>зав.№74041/20/1065</a:t>
                      </a:r>
                      <a:endParaRPr lang="ru-RU" sz="1100" dirty="0"/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2,30</a:t>
                      </a:r>
                      <a:r>
                        <a:rPr lang="ru-RU" sz="11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·10</a:t>
                      </a:r>
                      <a:r>
                        <a:rPr lang="ru-RU" sz="1100" baseline="300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 smtClean="0">
                        <a:latin typeface="+mn-lt"/>
                      </a:endParaRPr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α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=5,15 (88 %)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α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=5,10 (11,5 %)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=0,039 (0,007 %)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=0,052 (0,020 %)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=0,129 (0,005 %)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=0,375 (0,0012 %)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=0,414 (0,0012 %)</a:t>
                      </a:r>
                    </a:p>
                  </a:txBody>
                  <a:tcPr marL="68580" marR="68580" marT="34322" marB="34322"/>
                </a:tc>
              </a:tr>
              <a:tr h="86948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Барий-133</a:t>
                      </a:r>
                    </a:p>
                    <a:p>
                      <a:r>
                        <a:rPr lang="ru-RU" sz="1100" dirty="0" smtClean="0"/>
                        <a:t>Зав.№6697</a:t>
                      </a:r>
                      <a:endParaRPr lang="ru-RU" sz="1100" dirty="0"/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</a:rPr>
                        <a:t>598</a:t>
                      </a:r>
                    </a:p>
                  </a:txBody>
                  <a:tcPr marL="68580" marR="68580" marT="34322" marB="3432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=0,081 (32,9 %)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=0,276 (7,17 %)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=0,303 (18,3 %)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=0,356 (62 %)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Е</a:t>
                      </a:r>
                      <a:r>
                        <a:rPr lang="el-GR" sz="1100" baseline="-25000" dirty="0" smtClean="0"/>
                        <a:t>γ</a:t>
                      </a:r>
                      <a:r>
                        <a:rPr lang="ru-RU" sz="1100" baseline="-25000" dirty="0" smtClean="0"/>
                        <a:t> </a:t>
                      </a:r>
                      <a:r>
                        <a:rPr lang="ru-RU" sz="1100" baseline="0" dirty="0" smtClean="0"/>
                        <a:t>=0,384 (8,93 %)</a:t>
                      </a:r>
                    </a:p>
                  </a:txBody>
                  <a:tcPr marL="68580" marR="68580" marT="34322" marB="3432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96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66" y="2298615"/>
            <a:ext cx="7160570" cy="1012910"/>
          </a:xfrm>
        </p:spPr>
        <p:txBody>
          <a:bodyPr/>
          <a:lstStyle/>
          <a:p>
            <a:r>
              <a:rPr lang="ru-RU" dirty="0" smtClean="0"/>
              <a:t>Полимерные сцинтилляторы </a:t>
            </a:r>
            <a:br>
              <a:rPr lang="ru-RU" dirty="0" smtClean="0"/>
            </a:br>
            <a:r>
              <a:rPr lang="ru-RU" dirty="0" smtClean="0"/>
              <a:t>АО «СНИИП»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1.1.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9375" y="345172"/>
            <a:ext cx="6561138" cy="330200"/>
          </a:xfrm>
        </p:spPr>
        <p:txBody>
          <a:bodyPr/>
          <a:lstStyle/>
          <a:p>
            <a:r>
              <a:rPr lang="ru-RU" smtClean="0"/>
              <a:t>Развиваемая технология АО «СНИИП»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8"/>
          </p:nvPr>
        </p:nvSpPr>
        <p:spPr>
          <a:xfrm>
            <a:off x="223805" y="739773"/>
            <a:ext cx="7822916" cy="4101733"/>
          </a:xfrm>
        </p:spPr>
        <p:txBody>
          <a:bodyPr/>
          <a:lstStyle/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r>
              <a:rPr lang="ru-RU" b="1" dirty="0" smtClean="0">
                <a:solidFill>
                  <a:sysClr val="windowText" lastClr="000000"/>
                </a:solidFill>
              </a:rPr>
              <a:t>Основные стадии: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1. Растворение полимера в растворителе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2. Добавление сцинтилляционных добавок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3. Испарение растворителя, формирование пленочных заготовок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4. Горячее прессование объемного сцинтиллятора (</a:t>
            </a:r>
            <a:r>
              <a:rPr lang="en-US" dirty="0" smtClean="0">
                <a:solidFill>
                  <a:sysClr val="windowText" lastClr="000000"/>
                </a:solidFill>
              </a:rPr>
              <a:t>t = 140 °C, 2 </a:t>
            </a:r>
            <a:r>
              <a:rPr lang="ru-RU" dirty="0" smtClean="0">
                <a:solidFill>
                  <a:sysClr val="windowText" lastClr="000000"/>
                </a:solidFill>
              </a:rPr>
              <a:t>ч)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endParaRPr lang="ru-RU" b="1" dirty="0" smtClean="0">
              <a:solidFill>
                <a:sysClr val="windowText" lastClr="000000"/>
              </a:solidFill>
            </a:endParaRP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r>
              <a:rPr lang="ru-RU" b="1" dirty="0" smtClean="0">
                <a:solidFill>
                  <a:sysClr val="windowText" lastClr="000000"/>
                </a:solidFill>
              </a:rPr>
              <a:t>Основные преимущества: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ysClr val="windowText" lastClr="000000"/>
                </a:solidFill>
              </a:rPr>
              <a:t>Широкая вариативность состава сцинтиллятора и полимерной основы;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ysClr val="windowText" lastClr="000000"/>
                </a:solidFill>
              </a:rPr>
              <a:t>Возможность введения в объем неорганических люминесцентных </a:t>
            </a:r>
            <a:r>
              <a:rPr lang="ru-RU" dirty="0" err="1" smtClean="0">
                <a:solidFill>
                  <a:sysClr val="windowText" lastClr="000000"/>
                </a:solidFill>
              </a:rPr>
              <a:t>допантов</a:t>
            </a:r>
            <a:r>
              <a:rPr lang="ru-RU" dirty="0" smtClean="0">
                <a:solidFill>
                  <a:sysClr val="windowText" lastClr="000000"/>
                </a:solidFill>
              </a:rPr>
              <a:t>;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ysClr val="windowText" lastClr="000000"/>
                </a:solidFill>
              </a:rPr>
              <a:t>Относительно быстрое изготовление конечного изделия (до 48 ч). 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ysClr val="windowText" lastClr="000000"/>
                </a:solidFill>
              </a:rPr>
              <a:t>Минимальная дополнительная обработка сцинтиллятора (получаемая поверхность не требует полировки);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ysClr val="windowText" lastClr="000000"/>
                </a:solidFill>
              </a:rPr>
              <a:t>Не требуется инертная атмосфера и вакуумное оборудование.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endParaRPr lang="ru-RU" b="1" dirty="0" smtClean="0">
              <a:solidFill>
                <a:sysClr val="windowText" lastClr="000000"/>
              </a:solidFill>
            </a:endParaRP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</a:pPr>
            <a:r>
              <a:rPr lang="ru-RU" b="1" dirty="0" smtClean="0">
                <a:solidFill>
                  <a:sysClr val="windowText" lastClr="000000"/>
                </a:solidFill>
              </a:rPr>
              <a:t>Основные недостатки: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ysClr val="windowText" lastClr="000000"/>
                </a:solidFill>
              </a:rPr>
              <a:t>Ограничение размера сцинтиллятора размерами пресс-формы;</a:t>
            </a:r>
          </a:p>
          <a:p>
            <a:pPr lvl="0" indent="18000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ysClr val="windowText" lastClr="000000"/>
                </a:solidFill>
              </a:rPr>
              <a:t>С ростом толщины образца растут оптические </a:t>
            </a:r>
          </a:p>
          <a:p>
            <a:pPr lvl="0" algn="just">
              <a:lnSpc>
                <a:spcPct val="100000"/>
              </a:lnSpc>
              <a:spcBef>
                <a:spcPct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неоднородности в объеме.</a:t>
            </a:r>
          </a:p>
          <a:p>
            <a:pPr lvl="0" algn="just">
              <a:lnSpc>
                <a:spcPct val="100000"/>
              </a:lnSpc>
              <a:spcBef>
                <a:spcPct val="0"/>
              </a:spcBef>
            </a:pPr>
            <a:endParaRPr lang="ru-RU" dirty="0">
              <a:solidFill>
                <a:sysClr val="windowText" lastClr="000000"/>
              </a:solidFill>
            </a:endParaRPr>
          </a:p>
          <a:p>
            <a:pPr lvl="0" algn="just">
              <a:lnSpc>
                <a:spcPct val="100000"/>
              </a:lnSpc>
              <a:spcBef>
                <a:spcPct val="0"/>
              </a:spcBef>
            </a:pPr>
            <a:r>
              <a:rPr lang="ru-RU" b="1" i="1" dirty="0" smtClean="0">
                <a:solidFill>
                  <a:sysClr val="windowText" lastClr="000000"/>
                </a:solidFill>
              </a:rPr>
              <a:t>	Оперативное изменение состава детектора </a:t>
            </a:r>
          </a:p>
          <a:p>
            <a:pPr lvl="0" algn="just">
              <a:lnSpc>
                <a:spcPct val="100000"/>
              </a:lnSpc>
              <a:spcBef>
                <a:spcPct val="0"/>
              </a:spcBef>
            </a:pPr>
            <a:r>
              <a:rPr lang="ru-RU" b="1" i="1" dirty="0" smtClean="0">
                <a:solidFill>
                  <a:sysClr val="windowText" lastClr="000000"/>
                </a:solidFill>
              </a:rPr>
              <a:t>	под конкретные измерительные задачи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579" y="810185"/>
            <a:ext cx="2064007" cy="1548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155" y="3973204"/>
            <a:ext cx="1269944" cy="868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868" y="2733106"/>
            <a:ext cx="2132680" cy="1148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041" y="3852759"/>
            <a:ext cx="1577693" cy="1266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912" y="2733107"/>
            <a:ext cx="1425480" cy="926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322" y="3973204"/>
            <a:ext cx="1736719" cy="110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4997" y="794195"/>
            <a:ext cx="6082431" cy="2664812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В подавляющем большинстве случаев для изготовления полимерных сцинтилляционных материалов применяется метод объемной полимеризации в растворе.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  </a:t>
            </a:r>
            <a:r>
              <a:rPr lang="ru-RU" b="1" dirty="0" smtClean="0"/>
              <a:t>Преимущества технологии: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возможность использования блоков полимера без последующей переработки и отсутствие стадии отделения от растворителя;</a:t>
            </a:r>
            <a:endParaRPr lang="ru-RU" dirty="0" smtClean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получение сцинтилляторов широкого компонентного состава и типоразмеров;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высокая оптическая прозрачность;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отсутствие анизотропного эффекта;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равномерное распределение люминесцентных </a:t>
            </a:r>
            <a:r>
              <a:rPr lang="ru-RU" dirty="0" err="1" smtClean="0">
                <a:solidFill>
                  <a:sysClr val="windowText" lastClr="000000"/>
                </a:solidFill>
              </a:rPr>
              <a:t>допантов</a:t>
            </a:r>
            <a:r>
              <a:rPr lang="ru-RU" dirty="0" smtClean="0">
                <a:solidFill>
                  <a:sysClr val="windowText" lastClr="000000"/>
                </a:solidFill>
              </a:rPr>
              <a:t> в основе сцинтиллятора.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/>
              <a:t>Недостатки технологии: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длительность процесса до 100 дней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необходимость применения вакуумной технологии и обеспечения инертной атмосферы;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ограничения по введению нерастворимых </a:t>
            </a:r>
            <a:r>
              <a:rPr lang="ru-RU" dirty="0" smtClean="0">
                <a:solidFill>
                  <a:sysClr val="windowText" lastClr="000000"/>
                </a:solidFill>
              </a:rPr>
              <a:t>люминесцентных </a:t>
            </a:r>
            <a:r>
              <a:rPr lang="ru-RU" dirty="0" err="1" smtClean="0"/>
              <a:t>допантов</a:t>
            </a:r>
            <a:r>
              <a:rPr lang="ru-RU" dirty="0" smtClean="0"/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токсичность производства;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ysClr val="windowText" lastClr="000000"/>
                </a:solidFill>
              </a:rPr>
              <a:t>сложность отвода выделяющего тепла, особенно при высокой вязкости системы;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образцам требуется дополнительная обработка – полировка;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в присутствии кислорода в атмосфере при полимеризации возможно пожелтение части полимера (окисление).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ru-RU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Технологический базис партнеров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1914" y="1141801"/>
            <a:ext cx="2472564" cy="1541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748" y="2850903"/>
            <a:ext cx="2013766" cy="13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418" y="1019304"/>
            <a:ext cx="4783875" cy="23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022084" y="3394958"/>
            <a:ext cx="3657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 </a:t>
            </a:r>
            <a:r>
              <a:rPr lang="ru-RU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239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Pu-Be,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поток 5·10</a:t>
            </a:r>
            <a:r>
              <a:rPr lang="ru-RU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н/с</a:t>
            </a:r>
            <a:r>
              <a:rPr lang="en-US" dirty="0" smtClean="0"/>
              <a:t>, </a:t>
            </a:r>
            <a:endParaRPr lang="ru-RU" dirty="0" smtClean="0"/>
          </a:p>
          <a:p>
            <a:r>
              <a:rPr lang="ru-RU" dirty="0" smtClean="0"/>
              <a:t>напряжение </a:t>
            </a:r>
            <a:r>
              <a:rPr lang="en-US" dirty="0" smtClean="0"/>
              <a:t>800 B</a:t>
            </a:r>
            <a:endParaRPr lang="ru-RU" dirty="0"/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549375" y="345172"/>
            <a:ext cx="6561138" cy="330200"/>
          </a:xfrm>
        </p:spPr>
        <p:txBody>
          <a:bodyPr/>
          <a:lstStyle/>
          <a:p>
            <a:r>
              <a:rPr lang="ru-RU" smtClean="0"/>
              <a:t>Результаты сравнительных исследований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75842"/>
              </p:ext>
            </p:extLst>
          </p:nvPr>
        </p:nvGraphicFramePr>
        <p:xfrm>
          <a:off x="156702" y="1019304"/>
          <a:ext cx="3743885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990"/>
                <a:gridCol w="1019431"/>
                <a:gridCol w="498764"/>
                <a:gridCol w="434819"/>
                <a:gridCol w="690596"/>
                <a:gridCol w="588285"/>
              </a:tblGrid>
              <a:tr h="5850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Метод</a:t>
                      </a:r>
                      <a:r>
                        <a:rPr lang="ru-RU" sz="800" baseline="0" dirty="0" smtClean="0">
                          <a:effectLst/>
                        </a:rPr>
                        <a:t> получения </a:t>
                      </a:r>
                      <a:r>
                        <a:rPr lang="ru-RU" sz="800" dirty="0" smtClean="0">
                          <a:effectLst/>
                        </a:rPr>
                        <a:t>образца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Состав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Тип источника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Скорость счета, </a:t>
                      </a:r>
                      <a:r>
                        <a:rPr lang="ru-RU" sz="800" dirty="0" err="1">
                          <a:effectLst/>
                        </a:rPr>
                        <a:t>имп</a:t>
                      </a:r>
                      <a:r>
                        <a:rPr lang="ru-RU" sz="800" dirty="0">
                          <a:effectLst/>
                        </a:rPr>
                        <a:t>./с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Скорость счета-Фон на ед. площади,  </a:t>
                      </a:r>
                      <a:r>
                        <a:rPr lang="ru-RU" sz="800" dirty="0" err="1">
                          <a:effectLst/>
                        </a:rPr>
                        <a:t>имп</a:t>
                      </a:r>
                      <a:r>
                        <a:rPr lang="ru-RU" sz="800" dirty="0">
                          <a:effectLst/>
                        </a:rPr>
                        <a:t>./с·см</a:t>
                      </a:r>
                      <a:r>
                        <a:rPr lang="ru-RU" sz="800" baseline="300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Скорость счета -Фон на ед. объема,   </a:t>
                      </a:r>
                      <a:r>
                        <a:rPr lang="ru-RU" sz="800" dirty="0" err="1">
                          <a:effectLst/>
                        </a:rPr>
                        <a:t>имп</a:t>
                      </a:r>
                      <a:r>
                        <a:rPr lang="ru-RU" sz="800" dirty="0">
                          <a:effectLst/>
                        </a:rPr>
                        <a:t>./с·см</a:t>
                      </a:r>
                      <a:r>
                        <a:rPr lang="ru-RU" sz="800" baseline="300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</a:tr>
              <a:tr h="95916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пресс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Полистирольная </a:t>
                      </a:r>
                      <a:r>
                        <a:rPr lang="ru-RU" sz="1000" dirty="0" smtClean="0">
                          <a:effectLst/>
                        </a:rPr>
                        <a:t>матрица+</a:t>
                      </a:r>
                      <a:r>
                        <a:rPr lang="en-US" sz="1000" dirty="0" smtClean="0">
                          <a:effectLst/>
                        </a:rPr>
                        <a:t>PBD</a:t>
                      </a:r>
                      <a:r>
                        <a:rPr lang="ru-RU" sz="1000" dirty="0" smtClean="0">
                          <a:effectLst/>
                        </a:rPr>
                        <a:t> +</a:t>
                      </a:r>
                      <a:r>
                        <a:rPr lang="en-US" sz="1000" dirty="0" smtClean="0">
                          <a:effectLst/>
                        </a:rPr>
                        <a:t>POPOP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Фон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0,1754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0,5013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</a:tr>
              <a:tr h="37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Cs</a:t>
                      </a:r>
                      <a:r>
                        <a:rPr lang="ru-RU" sz="1000" baseline="30000">
                          <a:effectLst/>
                        </a:rPr>
                        <a:t>137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36.1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480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</a:rPr>
                        <a:t>пресс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Полистирольная матрица  + </a:t>
                      </a:r>
                      <a:r>
                        <a:rPr lang="en-US" sz="1000" dirty="0" smtClean="0">
                          <a:effectLst/>
                        </a:rPr>
                        <a:t>PPO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+ </a:t>
                      </a:r>
                      <a:r>
                        <a:rPr lang="en-US" sz="1000" dirty="0" smtClean="0">
                          <a:effectLst/>
                        </a:rPr>
                        <a:t>POPOP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0,1374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0,4041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Cs</a:t>
                      </a:r>
                      <a:r>
                        <a:rPr lang="en-US" sz="1000" baseline="30000">
                          <a:effectLst/>
                        </a:rPr>
                        <a:t>137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23.1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20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пресс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Полистирольная матрица  + </a:t>
                      </a:r>
                      <a:r>
                        <a:rPr lang="en-US" sz="1000" dirty="0" smtClean="0">
                          <a:effectLst/>
                        </a:rPr>
                        <a:t>PTP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+ </a:t>
                      </a:r>
                      <a:r>
                        <a:rPr lang="en-US" sz="1000" dirty="0" smtClean="0">
                          <a:effectLst/>
                        </a:rPr>
                        <a:t>POPOP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0,1452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0,4195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Cs</a:t>
                      </a:r>
                      <a:r>
                        <a:rPr lang="en-US" sz="1000" baseline="30000">
                          <a:effectLst/>
                        </a:rPr>
                        <a:t>137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23.2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</a:tr>
              <a:tr h="171951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полимеризация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Полистирольная матрица  + </a:t>
                      </a:r>
                      <a:r>
                        <a:rPr lang="en-US" sz="1000" dirty="0" smtClean="0">
                          <a:effectLst/>
                        </a:rPr>
                        <a:t>P</a:t>
                      </a:r>
                      <a:r>
                        <a:rPr lang="ru-RU" sz="1000" dirty="0">
                          <a:effectLst/>
                        </a:rPr>
                        <a:t>ТР + </a:t>
                      </a:r>
                      <a:r>
                        <a:rPr lang="en-US" sz="1000" dirty="0" smtClean="0">
                          <a:effectLst/>
                        </a:rPr>
                        <a:t>POPOP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0,1235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0,4118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</a:tr>
              <a:tr h="75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Cs</a:t>
                      </a:r>
                      <a:r>
                        <a:rPr lang="en-US" sz="1000" baseline="30000">
                          <a:effectLst/>
                        </a:rPr>
                        <a:t>137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21.3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071" marR="5607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6702" y="732410"/>
            <a:ext cx="365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Результаты испытаний с ИИИ </a:t>
            </a:r>
            <a:r>
              <a:rPr lang="ru-RU" baseline="30000" dirty="0" smtClean="0"/>
              <a:t>137</a:t>
            </a:r>
            <a:r>
              <a:rPr lang="en-US" dirty="0" smtClean="0"/>
              <a:t>Cs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549375" y="345172"/>
            <a:ext cx="6561138" cy="330200"/>
          </a:xfrm>
        </p:spPr>
        <p:txBody>
          <a:bodyPr/>
          <a:lstStyle/>
          <a:p>
            <a:r>
              <a:rPr lang="ru-RU" dirty="0" smtClean="0"/>
              <a:t>Выводы по разделу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550" y="675372"/>
            <a:ext cx="73898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212121"/>
                </a:solidFill>
              </a:rPr>
              <a:t>Органические сцинтилляторы в обозримом будущем не смогут быть использованы для решения задач спектрометрии, поэтому: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12121"/>
                </a:solidFill>
              </a:rPr>
              <a:t>оптическая прозрачность полимерных детекторов в радиометрических устройствах детектирования не оказывает значительного влияния на суммарный сигнал;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12121"/>
                </a:solidFill>
              </a:rPr>
              <a:t>вариативность состава, простота, скорость изготовления изделия – важнейшие характеристики в данной области материаловедения;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12121"/>
                </a:solidFill>
              </a:rPr>
              <a:t>вариант технологического исполнения должен определяться измерительной задачей.</a:t>
            </a:r>
            <a:endParaRPr lang="ru-RU" dirty="0">
              <a:solidFill>
                <a:srgbClr val="21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9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66" y="2298615"/>
            <a:ext cx="7160570" cy="1012910"/>
          </a:xfrm>
        </p:spPr>
        <p:txBody>
          <a:bodyPr/>
          <a:lstStyle/>
          <a:p>
            <a:r>
              <a:rPr lang="ru-RU" smtClean="0"/>
              <a:t>Пленочные сцинтилляторы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АО «СНИИП»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mtClean="0"/>
              <a:t>1.2.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8" y="108759"/>
            <a:ext cx="1444671" cy="698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7093" y="593300"/>
            <a:ext cx="7647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000" algn="just">
              <a:spcBef>
                <a:spcPct val="0"/>
              </a:spcBef>
            </a:pPr>
            <a:r>
              <a:rPr lang="ru-RU" sz="12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Проведенные патентные исследования и </a:t>
            </a:r>
            <a:r>
              <a:rPr lang="ru-RU" sz="12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скурпулезный</a:t>
            </a:r>
            <a:r>
              <a:rPr lang="ru-RU" sz="12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поиск и анализ доступной проблемно-ориентированной литературы показали, что </a:t>
            </a:r>
            <a:r>
              <a:rPr lang="ru-RU" sz="12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на сегодняшний день на территории РФ отсутствуют технологии изготовления пленочных сцинтилляторов (аналогичные АО «СНИИП»). </a:t>
            </a:r>
            <a:endParaRPr lang="ru-RU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518895" y="1642980"/>
            <a:ext cx="6561138" cy="33020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Технологии АО «СНИИП»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263" y="1983842"/>
            <a:ext cx="51687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1400" b="1" u="sng" dirty="0" err="1" smtClean="0">
                <a:latin typeface="Arial" pitchFamily="34" charset="0"/>
                <a:cs typeface="Arial" pitchFamily="34" charset="0"/>
              </a:rPr>
              <a:t>Экструзионный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 метод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+ ширина пленки до 300 мм;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+ длина пленки до 5 м;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+ ограничение по полимерным матрицам: полиэтилен или полистирол;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+ возможность широкой вариативности люминесцентных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допантов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- толщина пленки до 2 мм;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- максимальная доля люминофора - до 70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мас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.%.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25589" y="2966476"/>
            <a:ext cx="3402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/>
              <a:t>Экструдер лабораторный одношнековый LE25-30/CV  и линия проката пленки LCR-300-HD</a:t>
            </a:r>
          </a:p>
        </p:txBody>
      </p:sp>
      <p:pic>
        <p:nvPicPr>
          <p:cNvPr id="10" name="Picture 4" descr="C:\Users\ivmosyagina\Documents\План работ НИОКР\НИОКР инвест\Слайды для Инвест. проекта\20151224_111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175" y="1380617"/>
            <a:ext cx="2970162" cy="1670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vmosyagina\Documents\Фото работа\IMG_20200221_141846_resized_20200221_023835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367" y="3404241"/>
            <a:ext cx="2214141" cy="1660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1" y="3428141"/>
            <a:ext cx="1419498" cy="106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1_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AB3C71C1D58544A8EAFCD209AEE8CEE" ma:contentTypeVersion="0" ma:contentTypeDescription="Создание документа." ma:contentTypeScope="" ma:versionID="9d66495d67593312f6436318a7e426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3BCF13-2EFD-48D9-B750-80B6D7BF6F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DBB289-3883-41C0-875F-BEFC766D59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BAC9F9-2ABA-413D-8663-04249BB88550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1874</TotalTime>
  <Words>1488</Words>
  <Application>Microsoft Office PowerPoint</Application>
  <PresentationFormat>Произвольный</PresentationFormat>
  <Paragraphs>252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Microsoft Sans Serif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1_Диаграммы</vt:lpstr>
      <vt:lpstr>Разработка новых детектирующих материалов для регистрации различных видов ионизирующих излучений</vt:lpstr>
      <vt:lpstr>Введение</vt:lpstr>
      <vt:lpstr>Полимерные сцинтилляторы  АО «СНИИП»</vt:lpstr>
      <vt:lpstr>Развиваемая технология АО «СНИИП»</vt:lpstr>
      <vt:lpstr>Технологический базис партнеров</vt:lpstr>
      <vt:lpstr>Результаты сравнительных исследований</vt:lpstr>
      <vt:lpstr>Выводы по разделу</vt:lpstr>
      <vt:lpstr>Пленочные сцинтилляторы  АО «СНИИП»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Термолюминесцентные детекторы АО «СНИИП»</vt:lpstr>
      <vt:lpstr>Технологии партнеров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Мосягина Ирина Владимировна</cp:lastModifiedBy>
  <cp:revision>182</cp:revision>
  <cp:lastPrinted>2022-10-19T08:21:18Z</cp:lastPrinted>
  <dcterms:created xsi:type="dcterms:W3CDTF">2019-09-24T12:37:05Z</dcterms:created>
  <dcterms:modified xsi:type="dcterms:W3CDTF">2022-10-25T13:52:22Z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0x0101008AB3C71C1D58544A8EAFCD209AEE8CEE</vt:lpwstr>
  </property>
</Properties>
</file>